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327" r:id="rId4"/>
    <p:sldId id="406" r:id="rId5"/>
    <p:sldId id="418" r:id="rId6"/>
    <p:sldId id="427" r:id="rId7"/>
    <p:sldId id="329" r:id="rId8"/>
    <p:sldId id="425" r:id="rId9"/>
    <p:sldId id="426" r:id="rId10"/>
    <p:sldId id="428" r:id="rId11"/>
    <p:sldId id="429" r:id="rId12"/>
    <p:sldId id="430" r:id="rId13"/>
    <p:sldId id="424" r:id="rId14"/>
    <p:sldId id="431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mk95tpbt2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Time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enjoy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  <a:cs typeface="+mj-cs"/>
              </a:rPr>
              <a:t>A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Vlog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Review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41718BAA-2F83-4F9E-B78B-9F1C0A3390D9}"/>
              </a:ext>
            </a:extLst>
          </p:cNvPr>
          <p:cNvSpPr txBox="1">
            <a:spLocks/>
          </p:cNvSpPr>
          <p:nvPr/>
        </p:nvSpPr>
        <p:spPr>
          <a:xfrm>
            <a:off x="5120268" y="0"/>
            <a:ext cx="6943201" cy="558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Who is your</a:t>
            </a:r>
            <a:r>
              <a:rPr lang="hr-HR" sz="2000" b="1" dirty="0"/>
              <a:t> </a:t>
            </a:r>
            <a:r>
              <a:rPr lang="en-US" sz="2000" b="1" dirty="0" err="1"/>
              <a:t>favourite</a:t>
            </a:r>
            <a:r>
              <a:rPr lang="en-US" sz="2000" b="1" dirty="0"/>
              <a:t> YouTuber? Why him/her? </a:t>
            </a:r>
            <a:br>
              <a:rPr lang="hr-HR" sz="2000" b="1" dirty="0"/>
            </a:br>
            <a:r>
              <a:rPr lang="hr-HR" sz="2000" i="1" dirty="0"/>
              <a:t>Tko je tvoj najdraži </a:t>
            </a:r>
            <a:r>
              <a:rPr lang="hr-HR" sz="2000" i="1" dirty="0" err="1"/>
              <a:t>YouTuber</a:t>
            </a:r>
            <a:r>
              <a:rPr lang="hr-HR" sz="2000" i="1" dirty="0"/>
              <a:t>? Zašto baš njegove/njezine?</a:t>
            </a:r>
          </a:p>
          <a:p>
            <a:pPr marL="0" indent="0" algn="ctr">
              <a:buNone/>
            </a:pPr>
            <a:r>
              <a:rPr lang="en-US" sz="2000" b="1" dirty="0"/>
              <a:t>Why do you</a:t>
            </a:r>
            <a:r>
              <a:rPr lang="hr-HR" sz="2000" b="1" dirty="0"/>
              <a:t> </a:t>
            </a:r>
            <a:r>
              <a:rPr lang="en-US" sz="2000" b="1" dirty="0"/>
              <a:t>watch his/her videos?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Zašto gledaš njegove video uratke? </a:t>
            </a:r>
            <a:r>
              <a:rPr lang="en-US" sz="2000" b="1" dirty="0"/>
              <a:t> 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How much time do you</a:t>
            </a:r>
            <a:r>
              <a:rPr lang="hr-HR" sz="2000" b="1" dirty="0"/>
              <a:t> </a:t>
            </a:r>
            <a:r>
              <a:rPr lang="en-US" sz="2000" b="1" dirty="0"/>
              <a:t>spend watching YouTube videos every day?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Koliko vremena dnevno provodiš na gledanje videa na YouTube-u?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Would you like to be a vlogger? </a:t>
            </a:r>
            <a:br>
              <a:rPr lang="hr-HR" sz="2000" b="1" dirty="0"/>
            </a:br>
            <a:r>
              <a:rPr lang="hr-HR" sz="2000" i="1" dirty="0"/>
              <a:t>Bi li ti želio biti </a:t>
            </a:r>
            <a:r>
              <a:rPr lang="hr-HR" sz="2000" i="1" dirty="0" err="1"/>
              <a:t>vlogger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Let’s find out</a:t>
            </a:r>
            <a:r>
              <a:rPr lang="hr-HR" sz="2000" b="1" dirty="0"/>
              <a:t> </a:t>
            </a:r>
            <a:r>
              <a:rPr lang="en-US" sz="2000" b="1" dirty="0"/>
              <a:t>how to write a vlog review.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Idemo saznati kako ćemo napisati recenziju za </a:t>
            </a:r>
            <a:r>
              <a:rPr lang="hr-HR" sz="2000" i="1" dirty="0" err="1"/>
              <a:t>vlog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35.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AD865D5A-AC33-44F1-9835-8DE8B0CB4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0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41718BAA-2F83-4F9E-B78B-9F1C0A3390D9}"/>
              </a:ext>
            </a:extLst>
          </p:cNvPr>
          <p:cNvSpPr txBox="1">
            <a:spLocks/>
          </p:cNvSpPr>
          <p:nvPr/>
        </p:nvSpPr>
        <p:spPr>
          <a:xfrm>
            <a:off x="9506707" y="2308303"/>
            <a:ext cx="2556762" cy="3836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Study this information, then go to your workbook and write a vlog review.</a:t>
            </a:r>
            <a:r>
              <a:rPr lang="hr-HR" sz="2000" b="1" dirty="0"/>
              <a:t> </a:t>
            </a:r>
            <a:r>
              <a:rPr lang="hr-HR" sz="2000" i="1" dirty="0"/>
              <a:t>Prouči informacije u tablici, a potom u radnoj bilježnici napiši recenziju.</a:t>
            </a:r>
            <a:endParaRPr lang="hr-HR" sz="2000" b="1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AD865D5A-AC33-44F1-9835-8DE8B0CB4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0268" cy="6858000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726E17DE-9783-463A-BB7C-E2EB4065D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31" y="110495"/>
            <a:ext cx="9249645" cy="663701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130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41718BAA-2F83-4F9E-B78B-9F1C0A3390D9}"/>
              </a:ext>
            </a:extLst>
          </p:cNvPr>
          <p:cNvSpPr txBox="1">
            <a:spLocks/>
          </p:cNvSpPr>
          <p:nvPr/>
        </p:nvSpPr>
        <p:spPr>
          <a:xfrm>
            <a:off x="5120268" y="201611"/>
            <a:ext cx="6943201" cy="6153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Prouči i REMEMBER </a:t>
            </a:r>
            <a:r>
              <a:rPr lang="hr-HR" sz="2000" i="1" dirty="0" err="1"/>
              <a:t>box</a:t>
            </a:r>
            <a:r>
              <a:rPr lang="hr-HR" sz="2000" i="1" dirty="0"/>
              <a:t> u kojemu možeš pronaći još korisnih savjeta za uspješno rješavanje zadatka, odnosno za uspješno pisanje. Nije dovoljno samo doslovce prevoditi rečenice s materinskog jezika na strani jezik, potrebno je prenijeti poruku u duhu jezika na koji se prevodi. </a:t>
            </a:r>
            <a:endParaRPr lang="hr-HR" sz="2000" b="1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AD865D5A-AC33-44F1-9835-8DE8B0CB4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0268" cy="6858000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726E17DE-9783-463A-BB7C-E2EB4065D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1" y="2171990"/>
            <a:ext cx="9249645" cy="451332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14233078-CFAB-4F2E-A2CD-5CAEDFFE29C8}"/>
              </a:ext>
            </a:extLst>
          </p:cNvPr>
          <p:cNvSpPr txBox="1">
            <a:spLocks/>
          </p:cNvSpPr>
          <p:nvPr/>
        </p:nvSpPr>
        <p:spPr>
          <a:xfrm>
            <a:off x="9650776" y="2678766"/>
            <a:ext cx="2412693" cy="4333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Tijekom pisanja koristi </a:t>
            </a:r>
            <a:r>
              <a:rPr lang="hr-HR" sz="2000" b="1" i="1" dirty="0" err="1"/>
              <a:t>an</a:t>
            </a:r>
            <a:r>
              <a:rPr lang="hr-HR" sz="2000" b="1" i="1" dirty="0"/>
              <a:t> online </a:t>
            </a:r>
            <a:r>
              <a:rPr lang="hr-HR" sz="2000" b="1" i="1" dirty="0" err="1"/>
              <a:t>dictionary</a:t>
            </a:r>
            <a:r>
              <a:rPr lang="hr-HR" sz="2000" b="1" i="1" dirty="0"/>
              <a:t>, a </a:t>
            </a:r>
            <a:r>
              <a:rPr lang="hr-HR" sz="2000" b="1" i="1" dirty="0" err="1"/>
              <a:t>thesaurus</a:t>
            </a:r>
            <a:r>
              <a:rPr lang="hr-HR" sz="2000" b="1" i="1" dirty="0"/>
              <a:t> </a:t>
            </a:r>
            <a:r>
              <a:rPr lang="hr-HR" sz="2000" i="1" dirty="0"/>
              <a:t>(rječnik sinonima, u kojem uz sinonim imaš i objašnjenje riječi)</a:t>
            </a:r>
            <a:r>
              <a:rPr lang="hr-HR" sz="2000" b="1" i="1" dirty="0"/>
              <a:t>, a </a:t>
            </a:r>
            <a:r>
              <a:rPr lang="hr-HR" sz="2000" b="1" i="1" dirty="0" err="1"/>
              <a:t>collocation</a:t>
            </a:r>
            <a:r>
              <a:rPr lang="hr-HR" sz="2000" b="1" i="1" dirty="0"/>
              <a:t> </a:t>
            </a:r>
            <a:r>
              <a:rPr lang="hr-HR" sz="2000" b="1" i="1" dirty="0" err="1"/>
              <a:t>dictionary</a:t>
            </a:r>
            <a:r>
              <a:rPr lang="hr-HR" sz="2000" b="1" i="1" dirty="0"/>
              <a:t> </a:t>
            </a:r>
            <a:r>
              <a:rPr lang="hr-HR" sz="2000" i="1" dirty="0"/>
              <a:t>radi obogaćivanja vokabulara i lijepog izražavanja.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34785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" y="11979"/>
            <a:ext cx="5116676" cy="6840773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8374564" y="1673005"/>
            <a:ext cx="3817436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30.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54" y="288896"/>
            <a:ext cx="7579224" cy="628020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8374564" y="2148789"/>
            <a:ext cx="3722265" cy="3373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Who’s your </a:t>
            </a:r>
            <a:r>
              <a:rPr lang="en-US" sz="2000" b="1" dirty="0" err="1"/>
              <a:t>favourite</a:t>
            </a:r>
            <a:r>
              <a:rPr lang="en-US" sz="2000" b="1" dirty="0"/>
              <a:t> vlogger? Make notes using this template. Then write the vlog review.</a:t>
            </a:r>
            <a:br>
              <a:rPr lang="hr-HR" sz="2000" b="1" dirty="0"/>
            </a:br>
            <a:r>
              <a:rPr lang="hr-HR" sz="2000" i="1" dirty="0"/>
              <a:t>Koristeći ovu tablicu napravi bilješke o svom najdražem </a:t>
            </a:r>
            <a:r>
              <a:rPr lang="hr-HR" sz="2000" i="1" dirty="0" err="1"/>
              <a:t>vloggeru</a:t>
            </a:r>
            <a:r>
              <a:rPr lang="hr-HR" sz="2000" i="1" dirty="0"/>
              <a:t>, a potom napiši kratku recenziju.</a:t>
            </a:r>
          </a:p>
        </p:txBody>
      </p:sp>
    </p:spTree>
    <p:extLst>
      <p:ext uri="{BB962C8B-B14F-4D97-AF65-F5344CB8AC3E}">
        <p14:creationId xmlns:p14="http://schemas.microsoft.com/office/powerpoint/2010/main" val="288861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" y="11979"/>
            <a:ext cx="5116676" cy="6840773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29" y="2665141"/>
            <a:ext cx="10712751" cy="361969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06372" y="840789"/>
            <a:ext cx="6538808" cy="3373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With the help of an online thesaurus dictionary change the underlined words for the other</a:t>
            </a:r>
            <a:r>
              <a:rPr lang="hr-HR" sz="2000" b="1" dirty="0"/>
              <a:t> </a:t>
            </a:r>
            <a:r>
              <a:rPr lang="en-US" sz="2000" b="1" dirty="0"/>
              <a:t>words with similar meaning. Copy the new text in your notebook.</a:t>
            </a:r>
            <a:br>
              <a:rPr lang="hr-HR" sz="2000" b="1" dirty="0"/>
            </a:br>
            <a:r>
              <a:rPr lang="hr-HR" sz="2000" i="1" dirty="0"/>
              <a:t>Koristeći neki od online </a:t>
            </a:r>
            <a:r>
              <a:rPr lang="hr-HR" sz="2000" b="1" dirty="0" err="1"/>
              <a:t>thesaurus</a:t>
            </a:r>
            <a:r>
              <a:rPr lang="hr-HR" sz="2000" b="1" dirty="0"/>
              <a:t> </a:t>
            </a:r>
            <a:r>
              <a:rPr lang="hr-HR" sz="2000" i="1" dirty="0"/>
              <a:t>rječnika, prepiši tekst u svoju bilježnicu tako da podcrtane riječi zamijeniš prikladnim istoznačnicama.</a:t>
            </a:r>
          </a:p>
        </p:txBody>
      </p:sp>
    </p:spTree>
    <p:extLst>
      <p:ext uri="{BB962C8B-B14F-4D97-AF65-F5344CB8AC3E}">
        <p14:creationId xmlns:p14="http://schemas.microsoft.com/office/powerpoint/2010/main" val="37891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4791"/>
            <a:ext cx="5120831" cy="6843209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9875" y="587074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34.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23" y="1798977"/>
            <a:ext cx="10325154" cy="23006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5134746" y="-2383"/>
            <a:ext cx="6636198" cy="181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 you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what</a:t>
            </a:r>
            <a:r>
              <a:rPr lang="hr-HR" sz="2000" b="1" dirty="0"/>
              <a:t> a </a:t>
            </a:r>
            <a:r>
              <a:rPr lang="hr-HR" sz="2000" b="1" dirty="0" err="1"/>
              <a:t>reviews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en-US" sz="2000" b="1" dirty="0"/>
              <a:t>? </a:t>
            </a:r>
            <a:br>
              <a:rPr lang="hr-HR" sz="2000" b="1" dirty="0"/>
            </a:br>
            <a:r>
              <a:rPr lang="hr-HR" sz="2000" i="1" dirty="0"/>
              <a:t>Znaš li što je to </a:t>
            </a:r>
            <a:r>
              <a:rPr lang="hr-HR" sz="2000" b="1" dirty="0" err="1"/>
              <a:t>review</a:t>
            </a:r>
            <a:r>
              <a:rPr lang="hr-HR" sz="2000" i="1" dirty="0"/>
              <a:t>?</a:t>
            </a:r>
            <a:endParaRPr lang="hr-HR" sz="2000" b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19875" y="1013964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find</a:t>
            </a:r>
            <a:r>
              <a:rPr lang="hr-HR" sz="2000" b="1" dirty="0"/>
              <a:t> </a:t>
            </a:r>
            <a:r>
              <a:rPr lang="hr-HR" sz="2000" b="1" dirty="0" err="1"/>
              <a:t>out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Pročitaj tekst i saznaj odgovor na to pitanje.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7B0CE3E2-1127-4239-B17E-55B93E9C9180}"/>
              </a:ext>
            </a:extLst>
          </p:cNvPr>
          <p:cNvSpPr txBox="1">
            <a:spLocks/>
          </p:cNvSpPr>
          <p:nvPr/>
        </p:nvSpPr>
        <p:spPr>
          <a:xfrm>
            <a:off x="5134747" y="4304721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a </a:t>
            </a:r>
            <a:r>
              <a:rPr lang="hr-HR" sz="2400" b="1" dirty="0" err="1"/>
              <a:t>review</a:t>
            </a:r>
            <a:endParaRPr lang="hr-HR" sz="24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F56F03AC-D076-4A04-B47E-FB828F7868D2}"/>
              </a:ext>
            </a:extLst>
          </p:cNvPr>
          <p:cNvSpPr txBox="1">
            <a:spLocks/>
          </p:cNvSpPr>
          <p:nvPr/>
        </p:nvSpPr>
        <p:spPr>
          <a:xfrm>
            <a:off x="6781410" y="4304721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kritika, recenzija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D2A2B10-69DA-4BD7-BA72-245D977CDC8B}"/>
              </a:ext>
            </a:extLst>
          </p:cNvPr>
          <p:cNvSpPr txBox="1">
            <a:spLocks/>
          </p:cNvSpPr>
          <p:nvPr/>
        </p:nvSpPr>
        <p:spPr>
          <a:xfrm>
            <a:off x="5134747" y="4662296"/>
            <a:ext cx="6636197" cy="2195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Have you ever read a review? </a:t>
            </a:r>
            <a:br>
              <a:rPr lang="hr-HR" sz="2000" b="1" dirty="0"/>
            </a:br>
            <a:r>
              <a:rPr lang="hr-HR" sz="2000" i="1" dirty="0"/>
              <a:t>Jesi li ikad pročitao neku recenziju/kritiku?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</a:t>
            </a:r>
            <a:r>
              <a:rPr lang="hr-HR" sz="2000" b="1" dirty="0"/>
              <a:t> </a:t>
            </a:r>
            <a:r>
              <a:rPr lang="en-US" sz="2000" b="1" dirty="0"/>
              <a:t>was it for? </a:t>
            </a:r>
            <a:br>
              <a:rPr lang="hr-HR" sz="2000" b="1" dirty="0"/>
            </a:br>
            <a:r>
              <a:rPr lang="hr-HR" sz="2000" i="1" dirty="0"/>
              <a:t>O čemu?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Are reviews helpful? Why?</a:t>
            </a:r>
            <a:br>
              <a:rPr lang="hr-HR" sz="2000" b="1" dirty="0"/>
            </a:br>
            <a:r>
              <a:rPr lang="hr-HR" sz="2000" i="1" dirty="0"/>
              <a:t>Mogu li ti one pomoći? Kako?</a:t>
            </a:r>
          </a:p>
        </p:txBody>
      </p:sp>
    </p:spTree>
    <p:extLst>
      <p:ext uri="{BB962C8B-B14F-4D97-AF65-F5344CB8AC3E}">
        <p14:creationId xmlns:p14="http://schemas.microsoft.com/office/powerpoint/2010/main" val="3953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 build="p"/>
      <p:bldP spid="6" grpId="0" build="p"/>
      <p:bldP spid="8" grpId="0" build="p"/>
      <p:bldP spid="9" grpId="0" build="p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B8A3143C-029E-40B5-BE16-112F882053E5}"/>
              </a:ext>
            </a:extLst>
          </p:cNvPr>
          <p:cNvSpPr txBox="1">
            <a:spLocks/>
          </p:cNvSpPr>
          <p:nvPr/>
        </p:nvSpPr>
        <p:spPr>
          <a:xfrm>
            <a:off x="5166134" y="62133"/>
            <a:ext cx="4697084" cy="6748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D011009A-5CAA-4E70-B94A-D6F67B7ED73D}"/>
              </a:ext>
            </a:extLst>
          </p:cNvPr>
          <p:cNvSpPr txBox="1">
            <a:spLocks/>
          </p:cNvSpPr>
          <p:nvPr/>
        </p:nvSpPr>
        <p:spPr>
          <a:xfrm>
            <a:off x="5367224" y="1063747"/>
            <a:ext cx="2829898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e</a:t>
            </a:r>
            <a:r>
              <a:rPr lang="en-US" sz="2400" b="1" dirty="0"/>
              <a:t>valuations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service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product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v</a:t>
            </a:r>
            <a:r>
              <a:rPr lang="en-US" sz="2400" b="1" dirty="0" err="1"/>
              <a:t>ariety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/>
              <a:t>o</a:t>
            </a:r>
            <a:r>
              <a:rPr lang="hr-HR" sz="2400" b="1" dirty="0"/>
              <a:t> </a:t>
            </a:r>
            <a:r>
              <a:rPr lang="en-US" sz="2400" b="1" dirty="0"/>
              <a:t>recommend / </a:t>
            </a:r>
            <a:br>
              <a:rPr lang="hr-HR" sz="2400" b="1" dirty="0"/>
            </a:br>
            <a:r>
              <a:rPr lang="en-US" sz="2400" b="1" dirty="0"/>
              <a:t>a</a:t>
            </a:r>
            <a:r>
              <a:rPr lang="hr-HR" sz="2400" b="1" dirty="0"/>
              <a:t> </a:t>
            </a:r>
            <a:r>
              <a:rPr lang="en-US" sz="2400" b="1" dirty="0"/>
              <a:t>recommendation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c</a:t>
            </a:r>
            <a:r>
              <a:rPr lang="en-US" sz="2400" b="1" dirty="0" err="1"/>
              <a:t>ontent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/>
              <a:t>o</a:t>
            </a:r>
            <a:r>
              <a:rPr lang="hr-HR" sz="2400" b="1" dirty="0"/>
              <a:t> </a:t>
            </a:r>
            <a:r>
              <a:rPr lang="en-US" sz="2400" b="1" dirty="0"/>
              <a:t>be a feather in one’s cap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d</a:t>
            </a:r>
            <a:r>
              <a:rPr lang="en-US" sz="2400" b="1" dirty="0" err="1"/>
              <a:t>iversity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tolerance</a:t>
            </a:r>
          </a:p>
          <a:p>
            <a:pPr marL="0" indent="0">
              <a:buNone/>
            </a:pPr>
            <a:r>
              <a:rPr lang="en-US" sz="2400" b="1" dirty="0"/>
              <a:t>explanation</a:t>
            </a:r>
            <a:endParaRPr lang="hr-HR" sz="2400" b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04A25CC-0F18-4911-AF18-F01827347852}"/>
              </a:ext>
            </a:extLst>
          </p:cNvPr>
          <p:cNvSpPr txBox="1">
            <a:spLocks/>
          </p:cNvSpPr>
          <p:nvPr/>
        </p:nvSpPr>
        <p:spPr>
          <a:xfrm>
            <a:off x="8197122" y="1063747"/>
            <a:ext cx="3734372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evaluacija, ocjenjivanje</a:t>
            </a:r>
          </a:p>
          <a:p>
            <a:pPr marL="0" indent="0">
              <a:buNone/>
            </a:pPr>
            <a:r>
              <a:rPr lang="hr-HR" sz="2400" i="1" dirty="0"/>
              <a:t>usluga</a:t>
            </a:r>
          </a:p>
          <a:p>
            <a:pPr marL="0" indent="0">
              <a:buNone/>
            </a:pPr>
            <a:r>
              <a:rPr lang="hr-HR" sz="2400" i="1" dirty="0"/>
              <a:t>proizvod </a:t>
            </a:r>
          </a:p>
          <a:p>
            <a:pPr marL="0" indent="0">
              <a:buNone/>
            </a:pPr>
            <a:r>
              <a:rPr lang="hr-HR" sz="2400" i="1" dirty="0"/>
              <a:t>mnoštvo, izbor</a:t>
            </a:r>
          </a:p>
          <a:p>
            <a:pPr marL="0" indent="0">
              <a:buNone/>
            </a:pPr>
            <a:r>
              <a:rPr lang="hr-HR" sz="2400" i="1" dirty="0"/>
              <a:t>preporučiti /</a:t>
            </a:r>
            <a:br>
              <a:rPr lang="hr-HR" sz="2400" i="1" dirty="0"/>
            </a:br>
            <a:r>
              <a:rPr lang="hr-HR" sz="2400" i="1" dirty="0"/>
              <a:t>preporuka</a:t>
            </a:r>
          </a:p>
          <a:p>
            <a:pPr marL="0" indent="0">
              <a:buNone/>
            </a:pPr>
            <a:r>
              <a:rPr lang="hr-HR" sz="2400" i="1" dirty="0"/>
              <a:t>sadržaj</a:t>
            </a:r>
          </a:p>
          <a:p>
            <a:pPr marL="0" indent="0">
              <a:buNone/>
            </a:pPr>
            <a:r>
              <a:rPr lang="hr-HR" sz="2400" i="1" dirty="0"/>
              <a:t>biti pero u nečijem šeširu / </a:t>
            </a:r>
            <a:br>
              <a:rPr lang="hr-HR" sz="2400" i="1" dirty="0"/>
            </a:br>
            <a:r>
              <a:rPr lang="hr-HR" sz="2400" i="1" dirty="0"/>
              <a:t>postići nešto</a:t>
            </a:r>
          </a:p>
          <a:p>
            <a:pPr marL="0" indent="0">
              <a:buNone/>
            </a:pPr>
            <a:r>
              <a:rPr lang="hr-HR" sz="2400" i="1" dirty="0"/>
              <a:t>raznolikost</a:t>
            </a:r>
          </a:p>
          <a:p>
            <a:pPr marL="0" indent="0">
              <a:buNone/>
            </a:pPr>
            <a:r>
              <a:rPr lang="hr-HR" sz="2400" i="1" dirty="0"/>
              <a:t>tolerancija</a:t>
            </a:r>
          </a:p>
          <a:p>
            <a:pPr marL="0" indent="0">
              <a:buNone/>
            </a:pPr>
            <a:r>
              <a:rPr lang="hr-HR" sz="2400" i="1" dirty="0"/>
              <a:t>objašnjenje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3B7984D-79ED-4C54-89D5-A72412345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" y="14791"/>
            <a:ext cx="5120831" cy="684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4" y="25808"/>
            <a:ext cx="5087068" cy="680092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55" y="2288676"/>
            <a:ext cx="11417490" cy="288850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5119875" y="1204637"/>
            <a:ext cx="6945610" cy="2221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These sentences are taken from different</a:t>
            </a:r>
            <a:r>
              <a:rPr lang="hr-HR" sz="2000" b="1" dirty="0"/>
              <a:t> </a:t>
            </a:r>
            <a:r>
              <a:rPr lang="en-US" sz="2000" b="1" dirty="0"/>
              <a:t>reviews. Match them appropriately.</a:t>
            </a:r>
            <a:br>
              <a:rPr lang="hr-HR" sz="2000" b="1" dirty="0"/>
            </a:br>
            <a:r>
              <a:rPr lang="hr-HR" sz="2000" i="1" dirty="0"/>
              <a:t>Upari rečenice s ponuđenim riječima/mjestima/stvarima</a:t>
            </a:r>
            <a:endParaRPr lang="hr-HR" sz="2000" b="1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F0ED595C-C505-47B8-9698-3FDC0735D515}"/>
              </a:ext>
            </a:extLst>
          </p:cNvPr>
          <p:cNvSpPr txBox="1">
            <a:spLocks/>
          </p:cNvSpPr>
          <p:nvPr/>
        </p:nvSpPr>
        <p:spPr>
          <a:xfrm>
            <a:off x="2825213" y="4144354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87E2C0FA-0E40-49A3-BE97-BDE5D654D0B0}"/>
              </a:ext>
            </a:extLst>
          </p:cNvPr>
          <p:cNvSpPr txBox="1">
            <a:spLocks/>
          </p:cNvSpPr>
          <p:nvPr/>
        </p:nvSpPr>
        <p:spPr>
          <a:xfrm>
            <a:off x="2825213" y="4737429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80F6C1F7-04D4-443C-8239-5EE262AC067D}"/>
              </a:ext>
            </a:extLst>
          </p:cNvPr>
          <p:cNvSpPr txBox="1">
            <a:spLocks/>
          </p:cNvSpPr>
          <p:nvPr/>
        </p:nvSpPr>
        <p:spPr>
          <a:xfrm>
            <a:off x="2825213" y="3841849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3486A061-F8D4-4C69-B27F-AED52D41C44A}"/>
              </a:ext>
            </a:extLst>
          </p:cNvPr>
          <p:cNvSpPr txBox="1">
            <a:spLocks/>
          </p:cNvSpPr>
          <p:nvPr/>
        </p:nvSpPr>
        <p:spPr>
          <a:xfrm>
            <a:off x="2825213" y="4435841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D5CA6C9-FC4F-4998-9117-4DBA1DE7C930}"/>
              </a:ext>
            </a:extLst>
          </p:cNvPr>
          <p:cNvSpPr txBox="1">
            <a:spLocks/>
          </p:cNvSpPr>
          <p:nvPr/>
        </p:nvSpPr>
        <p:spPr>
          <a:xfrm>
            <a:off x="2825213" y="3539345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BB73D13-886C-423C-8CCE-B02BA683DBD9}"/>
              </a:ext>
            </a:extLst>
          </p:cNvPr>
          <p:cNvSpPr txBox="1">
            <a:spLocks/>
          </p:cNvSpPr>
          <p:nvPr/>
        </p:nvSpPr>
        <p:spPr>
          <a:xfrm>
            <a:off x="2825213" y="3236840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283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8" grpId="0" build="p"/>
      <p:bldP spid="10" grpId="0" build="p"/>
      <p:bldP spid="11" grpId="0" build="p"/>
      <p:bldP spid="12" grpId="0" build="p"/>
      <p:bldP spid="14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4" y="25808"/>
            <a:ext cx="5087068" cy="680092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28" y="193170"/>
            <a:ext cx="9375502" cy="646101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9749928" y="41581"/>
            <a:ext cx="2308744" cy="4514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What’s in a vlog review?</a:t>
            </a:r>
            <a:r>
              <a:rPr lang="hr-HR" sz="2000" b="1" dirty="0"/>
              <a:t> </a:t>
            </a:r>
            <a:r>
              <a:rPr lang="en-US" sz="2000" b="1" dirty="0"/>
              <a:t>Match the headings with the chapters?</a:t>
            </a:r>
            <a:br>
              <a:rPr lang="hr-HR" sz="2000" b="1" dirty="0"/>
            </a:br>
            <a:r>
              <a:rPr lang="hr-HR" sz="2000" i="1" dirty="0"/>
              <a:t>Što sve jedna recenzija mora sadržavati? Pročitaj tekst i spoji naslove sa odlomcima.</a:t>
            </a:r>
            <a:endParaRPr lang="hr-HR" sz="2000" b="1" dirty="0"/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BB623BE0-EC17-41B9-AEA1-DDF3FA018E7A}"/>
              </a:ext>
            </a:extLst>
          </p:cNvPr>
          <p:cNvSpPr txBox="1">
            <a:spLocks/>
          </p:cNvSpPr>
          <p:nvPr/>
        </p:nvSpPr>
        <p:spPr>
          <a:xfrm>
            <a:off x="4958163" y="873087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D06C7D3-26A1-4749-8FE9-98ED3CA66E4E}"/>
              </a:ext>
            </a:extLst>
          </p:cNvPr>
          <p:cNvSpPr txBox="1">
            <a:spLocks/>
          </p:cNvSpPr>
          <p:nvPr/>
        </p:nvSpPr>
        <p:spPr>
          <a:xfrm>
            <a:off x="4958163" y="1378023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F453943B-A34E-4F8C-9601-CCCEC8408C4B}"/>
              </a:ext>
            </a:extLst>
          </p:cNvPr>
          <p:cNvSpPr txBox="1">
            <a:spLocks/>
          </p:cNvSpPr>
          <p:nvPr/>
        </p:nvSpPr>
        <p:spPr>
          <a:xfrm>
            <a:off x="4958163" y="1871942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ACE0AFF1-7095-4C6C-9619-988A728F9CD6}"/>
              </a:ext>
            </a:extLst>
          </p:cNvPr>
          <p:cNvSpPr txBox="1">
            <a:spLocks/>
          </p:cNvSpPr>
          <p:nvPr/>
        </p:nvSpPr>
        <p:spPr>
          <a:xfrm>
            <a:off x="4958163" y="1120826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079075E1-4614-4047-800C-0A696DD57AC3}"/>
              </a:ext>
            </a:extLst>
          </p:cNvPr>
          <p:cNvSpPr txBox="1">
            <a:spLocks/>
          </p:cNvSpPr>
          <p:nvPr/>
        </p:nvSpPr>
        <p:spPr>
          <a:xfrm>
            <a:off x="4958163" y="1635220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3BDAEF01-FF32-48BC-AD1A-25CCAFC593D7}"/>
              </a:ext>
            </a:extLst>
          </p:cNvPr>
          <p:cNvSpPr txBox="1">
            <a:spLocks/>
          </p:cNvSpPr>
          <p:nvPr/>
        </p:nvSpPr>
        <p:spPr>
          <a:xfrm>
            <a:off x="9749928" y="2542732"/>
            <a:ext cx="2308744" cy="45145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do think</a:t>
            </a:r>
            <a:r>
              <a:rPr lang="hr-HR" sz="2000" b="1" dirty="0"/>
              <a:t> </a:t>
            </a:r>
            <a:r>
              <a:rPr lang="en-US" sz="2000" b="1" dirty="0"/>
              <a:t>about Marie’s vlog?</a:t>
            </a:r>
            <a:r>
              <a:rPr lang="hr-HR" sz="2000" b="1" dirty="0"/>
              <a:t> </a:t>
            </a:r>
            <a:r>
              <a:rPr lang="hr-HR" sz="2000" i="1" dirty="0"/>
              <a:t>Što ti misliš o ovom </a:t>
            </a:r>
            <a:r>
              <a:rPr lang="hr-HR" sz="2000" i="1" dirty="0" err="1"/>
              <a:t>vlogu</a:t>
            </a:r>
            <a:r>
              <a:rPr lang="hr-HR" sz="2000" i="1" dirty="0"/>
              <a:t>?</a:t>
            </a:r>
            <a:r>
              <a:rPr lang="en-US" sz="2000" b="1" dirty="0"/>
              <a:t>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Would you like to become</a:t>
            </a:r>
            <a:r>
              <a:rPr lang="hr-HR" sz="2000" b="1" dirty="0"/>
              <a:t> </a:t>
            </a:r>
            <a:r>
              <a:rPr lang="en-US" sz="2000" b="1" dirty="0"/>
              <a:t>a subscriber? </a:t>
            </a:r>
            <a:r>
              <a:rPr lang="hr-HR" sz="2000" i="1" dirty="0"/>
              <a:t>Bi li se ti pretplatio na ovaj </a:t>
            </a:r>
            <a:r>
              <a:rPr lang="hr-HR" sz="2000" i="1" dirty="0" err="1"/>
              <a:t>vlog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 it about? </a:t>
            </a:r>
            <a:r>
              <a:rPr lang="hr-HR" sz="2000" i="1" dirty="0"/>
              <a:t>O čemu je?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are the</a:t>
            </a:r>
            <a:r>
              <a:rPr lang="hr-HR" sz="2000" b="1" dirty="0"/>
              <a:t> </a:t>
            </a:r>
            <a:r>
              <a:rPr lang="en-US" sz="2000" b="1" dirty="0"/>
              <a:t>main parts of a vlog review?</a:t>
            </a:r>
            <a:r>
              <a:rPr lang="hr-HR" sz="2000" b="1" dirty="0"/>
              <a:t> </a:t>
            </a:r>
            <a:r>
              <a:rPr lang="hr-HR" sz="2000" i="1" dirty="0"/>
              <a:t>Koji su osnovni dijelovi </a:t>
            </a:r>
            <a:r>
              <a:rPr lang="hr-HR" sz="2000" i="1" dirty="0" err="1"/>
              <a:t>vloga</a:t>
            </a:r>
            <a:r>
              <a:rPr lang="hr-HR" sz="2000" i="1" dirty="0"/>
              <a:t>?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87245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4" grpId="0" build="p"/>
      <p:bldP spid="15" grpId="0" build="p"/>
      <p:bldP spid="16" grpId="0" build="p"/>
      <p:bldP spid="17" grpId="0" build="p"/>
      <p:bldP spid="18" grpId="0" build="p"/>
      <p:bldP spid="1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4" y="25808"/>
            <a:ext cx="5087068" cy="680092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28" y="193170"/>
            <a:ext cx="9375502" cy="646101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9749928" y="2002583"/>
            <a:ext cx="2308744" cy="4514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Riječi iz ovog teksta potraži i u interaktivnoj </a:t>
            </a:r>
            <a:r>
              <a:rPr lang="hr-HR" sz="2000" i="1" dirty="0" err="1"/>
              <a:t>osmosmjerci</a:t>
            </a:r>
            <a:r>
              <a:rPr lang="hr-HR" sz="2000" i="1" dirty="0"/>
              <a:t> na sljedećoj poveznici:</a:t>
            </a:r>
            <a:br>
              <a:rPr lang="hr-HR" sz="2000" i="1" dirty="0"/>
            </a:br>
            <a:r>
              <a:rPr lang="en-US" sz="2000" dirty="0">
                <a:hlinkClick r:id="rId4"/>
              </a:rPr>
              <a:t>https://learningapps.org/watch?v=pmk95tpbt20</a:t>
            </a:r>
            <a:endParaRPr lang="hr-HR" sz="2000" i="1" dirty="0"/>
          </a:p>
          <a:p>
            <a:pPr marL="0" indent="0">
              <a:buNone/>
            </a:pPr>
            <a:endParaRPr lang="hr-HR" sz="2000" b="1" dirty="0"/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BB623BE0-EC17-41B9-AEA1-DDF3FA018E7A}"/>
              </a:ext>
            </a:extLst>
          </p:cNvPr>
          <p:cNvSpPr txBox="1">
            <a:spLocks/>
          </p:cNvSpPr>
          <p:nvPr/>
        </p:nvSpPr>
        <p:spPr>
          <a:xfrm>
            <a:off x="4958163" y="873087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D06C7D3-26A1-4749-8FE9-98ED3CA66E4E}"/>
              </a:ext>
            </a:extLst>
          </p:cNvPr>
          <p:cNvSpPr txBox="1">
            <a:spLocks/>
          </p:cNvSpPr>
          <p:nvPr/>
        </p:nvSpPr>
        <p:spPr>
          <a:xfrm>
            <a:off x="4958163" y="1378023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F453943B-A34E-4F8C-9601-CCCEC8408C4B}"/>
              </a:ext>
            </a:extLst>
          </p:cNvPr>
          <p:cNvSpPr txBox="1">
            <a:spLocks/>
          </p:cNvSpPr>
          <p:nvPr/>
        </p:nvSpPr>
        <p:spPr>
          <a:xfrm>
            <a:off x="4958163" y="1871942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ACE0AFF1-7095-4C6C-9619-988A728F9CD6}"/>
              </a:ext>
            </a:extLst>
          </p:cNvPr>
          <p:cNvSpPr txBox="1">
            <a:spLocks/>
          </p:cNvSpPr>
          <p:nvPr/>
        </p:nvSpPr>
        <p:spPr>
          <a:xfrm>
            <a:off x="4958163" y="1120826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079075E1-4614-4047-800C-0A696DD57AC3}"/>
              </a:ext>
            </a:extLst>
          </p:cNvPr>
          <p:cNvSpPr txBox="1">
            <a:spLocks/>
          </p:cNvSpPr>
          <p:nvPr/>
        </p:nvSpPr>
        <p:spPr>
          <a:xfrm>
            <a:off x="4958163" y="1635220"/>
            <a:ext cx="14463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1695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" y="23130"/>
            <a:ext cx="5107406" cy="6840773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42279" y="690420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29.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73" y="2235069"/>
            <a:ext cx="11880857" cy="333078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42279" y="1429007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Insert the right preposition: with, to (3x), of (2x), in (2x), on.</a:t>
            </a:r>
            <a:br>
              <a:rPr lang="hr-HR" sz="2000" b="1" dirty="0"/>
            </a:br>
            <a:r>
              <a:rPr lang="hr-HR" sz="2000" i="1" dirty="0"/>
              <a:t>Nadopuni rečenice.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9B07AD9-633C-4DC3-99E7-5DF67910F184}"/>
              </a:ext>
            </a:extLst>
          </p:cNvPr>
          <p:cNvSpPr txBox="1">
            <a:spLocks/>
          </p:cNvSpPr>
          <p:nvPr/>
        </p:nvSpPr>
        <p:spPr>
          <a:xfrm>
            <a:off x="4460488" y="2811779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with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424B1CFD-CD19-4383-8338-9C8EB29DF228}"/>
              </a:ext>
            </a:extLst>
          </p:cNvPr>
          <p:cNvSpPr txBox="1">
            <a:spLocks/>
          </p:cNvSpPr>
          <p:nvPr/>
        </p:nvSpPr>
        <p:spPr>
          <a:xfrm>
            <a:off x="1167160" y="3604631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3A296685-D9A1-4C3C-9AA3-059EA5FF3D8C}"/>
              </a:ext>
            </a:extLst>
          </p:cNvPr>
          <p:cNvSpPr txBox="1">
            <a:spLocks/>
          </p:cNvSpPr>
          <p:nvPr/>
        </p:nvSpPr>
        <p:spPr>
          <a:xfrm>
            <a:off x="2360341" y="3985275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of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2BD3B845-8031-44A0-B41E-1CEF314A46E1}"/>
              </a:ext>
            </a:extLst>
          </p:cNvPr>
          <p:cNvSpPr txBox="1">
            <a:spLocks/>
          </p:cNvSpPr>
          <p:nvPr/>
        </p:nvSpPr>
        <p:spPr>
          <a:xfrm>
            <a:off x="344357" y="4367044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of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1E937832-33EE-4EF8-84D7-3E43BA2CCCBE}"/>
              </a:ext>
            </a:extLst>
          </p:cNvPr>
          <p:cNvSpPr txBox="1">
            <a:spLocks/>
          </p:cNvSpPr>
          <p:nvPr/>
        </p:nvSpPr>
        <p:spPr>
          <a:xfrm>
            <a:off x="4414945" y="4765750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7D0BCE6A-288B-4D9B-ACA2-34C7DB8BD201}"/>
              </a:ext>
            </a:extLst>
          </p:cNvPr>
          <p:cNvSpPr txBox="1">
            <a:spLocks/>
          </p:cNvSpPr>
          <p:nvPr/>
        </p:nvSpPr>
        <p:spPr>
          <a:xfrm>
            <a:off x="8602475" y="2845232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11A655CD-394E-471E-8C8A-15C637E6C595}"/>
              </a:ext>
            </a:extLst>
          </p:cNvPr>
          <p:cNvSpPr txBox="1">
            <a:spLocks/>
          </p:cNvSpPr>
          <p:nvPr/>
        </p:nvSpPr>
        <p:spPr>
          <a:xfrm>
            <a:off x="7980556" y="3772267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E493F4ED-B3D9-41E1-AE54-7776CBEF4EE2}"/>
              </a:ext>
            </a:extLst>
          </p:cNvPr>
          <p:cNvSpPr txBox="1">
            <a:spLocks/>
          </p:cNvSpPr>
          <p:nvPr/>
        </p:nvSpPr>
        <p:spPr>
          <a:xfrm>
            <a:off x="10791031" y="4225240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in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3C8A4F7-5E7B-4261-896B-34C9EAF9B223}"/>
              </a:ext>
            </a:extLst>
          </p:cNvPr>
          <p:cNvSpPr txBox="1">
            <a:spLocks/>
          </p:cNvSpPr>
          <p:nvPr/>
        </p:nvSpPr>
        <p:spPr>
          <a:xfrm>
            <a:off x="8726978" y="4672790"/>
            <a:ext cx="1003609" cy="458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in</a:t>
            </a:r>
            <a:endParaRPr lang="hr-HR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7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" y="23130"/>
            <a:ext cx="5107406" cy="6840773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555" y="1750749"/>
            <a:ext cx="9007131" cy="40457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73036" y="988370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Insert the words to get the collocations with these meanings.</a:t>
            </a:r>
            <a:br>
              <a:rPr lang="hr-HR" sz="2000" b="1" dirty="0"/>
            </a:br>
            <a:r>
              <a:rPr lang="hr-HR" sz="2000" i="1" dirty="0"/>
              <a:t>Zapiši ponuđene riječi kako bi dobio izraze na engleskom jeziku.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9B07AD9-633C-4DC3-99E7-5DF67910F184}"/>
              </a:ext>
            </a:extLst>
          </p:cNvPr>
          <p:cNvSpPr txBox="1">
            <a:spLocks/>
          </p:cNvSpPr>
          <p:nvPr/>
        </p:nvSpPr>
        <p:spPr>
          <a:xfrm>
            <a:off x="6624110" y="2693028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cultural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776411FD-874F-442D-9E9A-475743563A46}"/>
              </a:ext>
            </a:extLst>
          </p:cNvPr>
          <p:cNvSpPr txBox="1">
            <a:spLocks/>
          </p:cNvSpPr>
          <p:nvPr/>
        </p:nvSpPr>
        <p:spPr>
          <a:xfrm>
            <a:off x="6624110" y="3140083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huge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4A9BDA4-36F1-4115-91FC-C904EB8B141C}"/>
              </a:ext>
            </a:extLst>
          </p:cNvPr>
          <p:cNvSpPr txBox="1">
            <a:spLocks/>
          </p:cNvSpPr>
          <p:nvPr/>
        </p:nvSpPr>
        <p:spPr>
          <a:xfrm>
            <a:off x="6624110" y="3564836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promote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5C555354-0838-4526-911E-4DB29A8573F9}"/>
              </a:ext>
            </a:extLst>
          </p:cNvPr>
          <p:cNvSpPr txBox="1">
            <a:spLocks/>
          </p:cNvSpPr>
          <p:nvPr/>
        </p:nvSpPr>
        <p:spPr>
          <a:xfrm>
            <a:off x="6624109" y="4004265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show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C724BCE-3563-4116-8111-5F8E6A848325}"/>
              </a:ext>
            </a:extLst>
          </p:cNvPr>
          <p:cNvSpPr txBox="1">
            <a:spLocks/>
          </p:cNvSpPr>
          <p:nvPr/>
        </p:nvSpPr>
        <p:spPr>
          <a:xfrm>
            <a:off x="6624109" y="4429018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zero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F997886E-CDF5-4073-90F0-B09C23BAEC9B}"/>
              </a:ext>
            </a:extLst>
          </p:cNvPr>
          <p:cNvSpPr txBox="1">
            <a:spLocks/>
          </p:cNvSpPr>
          <p:nvPr/>
        </p:nvSpPr>
        <p:spPr>
          <a:xfrm>
            <a:off x="6624108" y="4868447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modern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57C37F0D-193A-4A88-AC1B-B3B148F80E15}"/>
              </a:ext>
            </a:extLst>
          </p:cNvPr>
          <p:cNvSpPr txBox="1">
            <a:spLocks/>
          </p:cNvSpPr>
          <p:nvPr/>
        </p:nvSpPr>
        <p:spPr>
          <a:xfrm>
            <a:off x="6624107" y="5307876"/>
            <a:ext cx="263140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busy</a:t>
            </a:r>
            <a:endParaRPr lang="hr-HR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7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" y="23130"/>
            <a:ext cx="5107406" cy="6840773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46" y="730607"/>
            <a:ext cx="10543142" cy="600546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19862" y="34283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Use the </a:t>
            </a:r>
            <a:r>
              <a:rPr lang="hr-HR" sz="2000" b="1" dirty="0" err="1"/>
              <a:t>expressions</a:t>
            </a:r>
            <a:r>
              <a:rPr lang="en-US" sz="2000" b="1" dirty="0"/>
              <a:t> from Exercise 2 to fill in the gaps.</a:t>
            </a:r>
            <a:br>
              <a:rPr lang="hr-HR" sz="2000" b="1" dirty="0"/>
            </a:br>
            <a:r>
              <a:rPr lang="hr-HR" sz="2000" i="1" dirty="0"/>
              <a:t>Nadopuni tekst izrazima iz 2. zadatka.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9B07AD9-633C-4DC3-99E7-5DF67910F184}"/>
              </a:ext>
            </a:extLst>
          </p:cNvPr>
          <p:cNvSpPr txBox="1">
            <a:spLocks/>
          </p:cNvSpPr>
          <p:nvPr/>
        </p:nvSpPr>
        <p:spPr>
          <a:xfrm>
            <a:off x="6556473" y="1291468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Modern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lifestlye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FDCB5CD2-2BAB-4DF0-91B5-549F339334E5}"/>
              </a:ext>
            </a:extLst>
          </p:cNvPr>
          <p:cNvSpPr txBox="1">
            <a:spLocks/>
          </p:cNvSpPr>
          <p:nvPr/>
        </p:nvSpPr>
        <p:spPr>
          <a:xfrm>
            <a:off x="7413952" y="2250597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busy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lifestlye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45C56D9-068F-46B7-84B8-D376083D2F6C}"/>
              </a:ext>
            </a:extLst>
          </p:cNvPr>
          <p:cNvSpPr txBox="1">
            <a:spLocks/>
          </p:cNvSpPr>
          <p:nvPr/>
        </p:nvSpPr>
        <p:spPr>
          <a:xfrm>
            <a:off x="9585754" y="2997448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zero </a:t>
            </a:r>
            <a:r>
              <a:rPr lang="hr-HR" sz="2400" i="1" dirty="0" err="1">
                <a:solidFill>
                  <a:srgbClr val="FF0000"/>
                </a:solidFill>
              </a:rPr>
              <a:t>tolerance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6BB1FC30-0E23-4AB2-B0DF-35DD2B5DF1CE}"/>
              </a:ext>
            </a:extLst>
          </p:cNvPr>
          <p:cNvSpPr txBox="1">
            <a:spLocks/>
          </p:cNvSpPr>
          <p:nvPr/>
        </p:nvSpPr>
        <p:spPr>
          <a:xfrm>
            <a:off x="10660654" y="3661594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show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15DC8EF1-6ECF-49CD-90FE-B0F0D5663CB5}"/>
              </a:ext>
            </a:extLst>
          </p:cNvPr>
          <p:cNvSpPr txBox="1">
            <a:spLocks/>
          </p:cNvSpPr>
          <p:nvPr/>
        </p:nvSpPr>
        <p:spPr>
          <a:xfrm>
            <a:off x="6443123" y="4035466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tolerance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B6E5FA19-8877-4708-A9F0-40C8B175B129}"/>
              </a:ext>
            </a:extLst>
          </p:cNvPr>
          <p:cNvSpPr txBox="1">
            <a:spLocks/>
          </p:cNvSpPr>
          <p:nvPr/>
        </p:nvSpPr>
        <p:spPr>
          <a:xfrm>
            <a:off x="8551889" y="4414506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promote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diversity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4A4287AF-95BE-4C6B-99A6-62D2A10FA095}"/>
              </a:ext>
            </a:extLst>
          </p:cNvPr>
          <p:cNvSpPr txBox="1">
            <a:spLocks/>
          </p:cNvSpPr>
          <p:nvPr/>
        </p:nvSpPr>
        <p:spPr>
          <a:xfrm>
            <a:off x="3318938" y="5168413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cultural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diversity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BC5A8FB0-21DC-4C7F-AB93-5F1D9A8945FF}"/>
              </a:ext>
            </a:extLst>
          </p:cNvPr>
          <p:cNvSpPr txBox="1">
            <a:spLocks/>
          </p:cNvSpPr>
          <p:nvPr/>
        </p:nvSpPr>
        <p:spPr>
          <a:xfrm>
            <a:off x="3033804" y="5959880"/>
            <a:ext cx="3869472" cy="503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huge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diversity</a:t>
            </a:r>
            <a:endParaRPr lang="hr-HR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58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7" grpId="0" build="p"/>
      <p:bldP spid="13" grpId="0" build="p"/>
      <p:bldP spid="14" grpId="0" build="p"/>
      <p:bldP spid="15" grpId="0" build="p"/>
      <p:bldP spid="16" grpId="0" build="p"/>
      <p:bldP spid="18" grpId="0" build="p"/>
      <p:bldP spid="19" grpId="0" build="p"/>
      <p:bldP spid="20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433</Words>
  <Application>Microsoft Office PowerPoint</Application>
  <PresentationFormat>Široki zaslon</PresentationFormat>
  <Paragraphs>94</Paragraphs>
  <Slides>14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Tema sustava Office</vt:lpstr>
      <vt:lpstr>UNIT 2;  Time to enjoy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216</cp:revision>
  <dcterms:created xsi:type="dcterms:W3CDTF">2020-09-12T11:20:19Z</dcterms:created>
  <dcterms:modified xsi:type="dcterms:W3CDTF">2020-11-21T12:12:33Z</dcterms:modified>
</cp:coreProperties>
</file>